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0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F8EBD-5EB8-4628-8F2E-4D4D5DFA8FEB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ABDBD-0ABA-4128-9C10-4AAC22C69DC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B350F68-B587-48F4-88D7-800C40F28508}" type="slidenum">
              <a:rPr lang="en-US" altLang="zh-TW"/>
              <a:pPr/>
              <a:t>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95166F2-3C3A-4EBA-AFE4-A158D00E459F}" type="slidenum">
              <a:rPr lang="en-US" altLang="zh-TW"/>
              <a:pPr/>
              <a:t>11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9B807B-7DDE-4591-9E49-C53D2D73EA62}" type="slidenum">
              <a:rPr lang="en-US" altLang="zh-TW"/>
              <a:pPr/>
              <a:t>12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0CADA4D-0DC5-449E-912E-C92CB427C22B}" type="slidenum">
              <a:rPr lang="en-US" altLang="zh-TW"/>
              <a:pPr/>
              <a:t>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EF4B89-A879-410B-80A0-8B584E022419}" type="slidenum">
              <a:rPr lang="en-US" altLang="zh-TW"/>
              <a:pPr/>
              <a:t>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DCDC6A-8EE5-424E-8FA0-A9693EFEC402}" type="slidenum">
              <a:rPr lang="en-US" altLang="zh-TW"/>
              <a:pPr/>
              <a:t>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2CA3746-8D9A-47D1-BB01-161CFE92F5A1}" type="slidenum">
              <a:rPr lang="en-US" altLang="zh-TW"/>
              <a:pPr/>
              <a:t>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>
              <a:latin typeface="Arial" pitchFamily="34" charset="0"/>
            </a:endParaRP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64854B2-8413-417A-8706-B5E1591283AB}" type="slidenum">
              <a:rPr lang="en-US" altLang="zh-TW">
                <a:latin typeface="Arial" pitchFamily="34" charset="0"/>
              </a:rPr>
              <a:pPr/>
              <a:t>7</a:t>
            </a:fld>
            <a:endParaRPr lang="en-US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B3804C5-023B-47E8-8B81-0A5FE0DFD3ED}" type="slidenum">
              <a:rPr lang="en-US" altLang="zh-TW"/>
              <a:pPr/>
              <a:t>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B4ACD9E-515A-4760-8CCF-4F9BF847FD42}" type="slidenum">
              <a:rPr lang="en-US" altLang="zh-TW"/>
              <a:pPr/>
              <a:t>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E1292C-7C24-424A-8C9A-7E3A113CCB49}" type="slidenum">
              <a:rPr lang="en-US" altLang="zh-TW"/>
              <a:pPr/>
              <a:t>10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339F189-75D2-46A6-925C-4CB19D36D06F}" type="datetimeFigureOut">
              <a:rPr lang="zh-TW" altLang="en-US" smtClean="0"/>
              <a:pPr/>
              <a:t>2015/3/15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87F7985-E601-4393-B130-C8ACC13347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8" name="直線接點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wmf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TW" dirty="0" smtClean="0"/>
              <a:t> </a:t>
            </a:r>
            <a:r>
              <a:rPr lang="zh-TW" altLang="en-US" dirty="0" smtClean="0"/>
              <a:t>教學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多媒體實習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助教：王泓權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1888"/>
          </a:xfrm>
        </p:spPr>
        <p:txBody>
          <a:bodyPr/>
          <a:lstStyle/>
          <a:p>
            <a:pPr algn="ctr"/>
            <a:r>
              <a:rPr lang="en-US" altLang="zh-TW" smtClean="0"/>
              <a:t>Color Image</a:t>
            </a:r>
          </a:p>
        </p:txBody>
      </p:sp>
      <p:pic>
        <p:nvPicPr>
          <p:cNvPr id="14339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423120"/>
            <a:ext cx="37909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5" descr="C:\Users\Hoiem\Documents\Classes\Computational Photography - Fall 2010\lectures\figs\filters\im_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9663" y="1203920"/>
            <a:ext cx="26749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6" descr="C:\Users\Hoiem\Documents\Classes\Computational Photography - Fall 2010\lectures\figs\filters\im_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5463" y="2880320"/>
            <a:ext cx="26749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7" descr="C:\Users\Hoiem\Documents\Classes\Computational Photography - Fall 2010\lectures\figs\filters\im_b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38" y="4480520"/>
            <a:ext cx="26749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TextBox 7"/>
          <p:cNvSpPr txBox="1">
            <a:spLocks noChangeArrowheads="1"/>
          </p:cNvSpPr>
          <p:nvPr/>
        </p:nvSpPr>
        <p:spPr bwMode="auto">
          <a:xfrm>
            <a:off x="7281863" y="822920"/>
            <a:ext cx="350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R</a:t>
            </a:r>
          </a:p>
        </p:txBody>
      </p:sp>
      <p:sp>
        <p:nvSpPr>
          <p:cNvPr id="14344" name="TextBox 8"/>
          <p:cNvSpPr txBox="1">
            <a:spLocks noChangeArrowheads="1"/>
          </p:cNvSpPr>
          <p:nvPr/>
        </p:nvSpPr>
        <p:spPr bwMode="auto">
          <a:xfrm>
            <a:off x="8043863" y="2499320"/>
            <a:ext cx="3635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G</a:t>
            </a:r>
          </a:p>
        </p:txBody>
      </p:sp>
      <p:sp>
        <p:nvSpPr>
          <p:cNvPr id="14345" name="TextBox 9"/>
          <p:cNvSpPr txBox="1">
            <a:spLocks noChangeArrowheads="1"/>
          </p:cNvSpPr>
          <p:nvPr/>
        </p:nvSpPr>
        <p:spPr bwMode="auto">
          <a:xfrm>
            <a:off x="8729663" y="4023320"/>
            <a:ext cx="338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038600" y="341372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zh-TW">
              <a:solidFill>
                <a:srgbClr val="FFFFFF"/>
              </a:solidFill>
            </a:endParaRPr>
          </a:p>
        </p:txBody>
      </p:sp>
      <p:sp>
        <p:nvSpPr>
          <p:cNvPr id="14347" name="TextBox 11"/>
          <p:cNvSpPr txBox="1">
            <a:spLocks noChangeArrowheads="1"/>
          </p:cNvSpPr>
          <p:nvPr/>
        </p:nvSpPr>
        <p:spPr bwMode="auto">
          <a:xfrm>
            <a:off x="7138988" y="6488113"/>
            <a:ext cx="2005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Source: D. Hoiem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static.howstuffworks.com/gif/digital-camera-bay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231850"/>
            <a:ext cx="7729538" cy="579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pPr algn="ctr"/>
            <a:r>
              <a:rPr lang="en-US" altLang="zh-TW" smtClean="0"/>
              <a:t>Digital Color Images</a:t>
            </a:r>
          </a:p>
        </p:txBody>
      </p:sp>
      <p:sp>
        <p:nvSpPr>
          <p:cNvPr id="15364" name="TextBox 11"/>
          <p:cNvSpPr txBox="1">
            <a:spLocks noChangeArrowheads="1"/>
          </p:cNvSpPr>
          <p:nvPr/>
        </p:nvSpPr>
        <p:spPr bwMode="auto">
          <a:xfrm>
            <a:off x="7138988" y="6488113"/>
            <a:ext cx="2005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Source: D. Hoiem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mtClean="0"/>
              <a:t>Images in Matlab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1210816"/>
            <a:ext cx="8229600" cy="2362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200" smtClean="0"/>
              <a:t>Images represented as a matrix</a:t>
            </a:r>
          </a:p>
          <a:p>
            <a:pPr>
              <a:lnSpc>
                <a:spcPct val="80000"/>
              </a:lnSpc>
            </a:pPr>
            <a:r>
              <a:rPr lang="en-US" altLang="zh-TW" sz="2200" smtClean="0"/>
              <a:t>Suppose we have an N x M RGB image called “im”</a:t>
            </a:r>
          </a:p>
          <a:p>
            <a:pPr lvl="1">
              <a:lnSpc>
                <a:spcPct val="80000"/>
              </a:lnSpc>
            </a:pPr>
            <a:r>
              <a:rPr lang="en-US" altLang="zh-TW" sz="2000" smtClean="0"/>
              <a:t>im(1,1,1) = top-left pixel value in R-channel</a:t>
            </a:r>
          </a:p>
          <a:p>
            <a:pPr lvl="1">
              <a:lnSpc>
                <a:spcPct val="80000"/>
              </a:lnSpc>
            </a:pPr>
            <a:r>
              <a:rPr lang="en-US" altLang="zh-TW" sz="2000" smtClean="0"/>
              <a:t>im(y, x, b) = y pixels down, x pixels to right in the b</a:t>
            </a:r>
            <a:r>
              <a:rPr lang="en-US" altLang="zh-TW" sz="2000" baseline="30000" smtClean="0"/>
              <a:t>th</a:t>
            </a:r>
            <a:r>
              <a:rPr lang="en-US" altLang="zh-TW" sz="2000" smtClean="0"/>
              <a:t> channel</a:t>
            </a:r>
          </a:p>
          <a:p>
            <a:pPr lvl="1">
              <a:lnSpc>
                <a:spcPct val="80000"/>
              </a:lnSpc>
            </a:pPr>
            <a:r>
              <a:rPr lang="en-US" altLang="zh-TW" sz="2000" smtClean="0"/>
              <a:t>im(N, M, 3) = bottom-right pixel in B-channel</a:t>
            </a:r>
          </a:p>
          <a:p>
            <a:pPr>
              <a:lnSpc>
                <a:spcPct val="80000"/>
              </a:lnSpc>
            </a:pPr>
            <a:r>
              <a:rPr lang="en-US" altLang="zh-TW" sz="2200" smtClean="0">
                <a:latin typeface="Courier New" pitchFamily="49" charset="0"/>
                <a:cs typeface="Courier New" pitchFamily="49" charset="0"/>
              </a:rPr>
              <a:t>imread(filename)</a:t>
            </a:r>
            <a:r>
              <a:rPr lang="en-US" altLang="zh-TW" sz="2200" smtClean="0"/>
              <a:t> returns a </a:t>
            </a:r>
            <a:r>
              <a:rPr lang="en-US" altLang="zh-TW" sz="2200" smtClean="0">
                <a:latin typeface="Courier New" pitchFamily="49" charset="0"/>
              </a:rPr>
              <a:t>uint8</a:t>
            </a:r>
            <a:r>
              <a:rPr lang="en-US" altLang="zh-TW" sz="2200" smtClean="0"/>
              <a:t> image (values 0 to 255)</a:t>
            </a:r>
          </a:p>
          <a:p>
            <a:pPr lvl="1">
              <a:lnSpc>
                <a:spcPct val="80000"/>
              </a:lnSpc>
            </a:pPr>
            <a:r>
              <a:rPr lang="en-US" altLang="zh-TW" sz="2000" smtClean="0"/>
              <a:t>Convert to double format (values 0 … 1) with </a:t>
            </a:r>
            <a:r>
              <a:rPr lang="en-US" altLang="zh-TW" sz="2000" smtClean="0">
                <a:latin typeface="Courier New" pitchFamily="49" charset="0"/>
              </a:rPr>
              <a:t>im2double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05200" y="4652392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67000" y="4195192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3737992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850" name="TextBox 6"/>
          <p:cNvSpPr txBox="1">
            <a:spLocks noChangeArrowheads="1"/>
          </p:cNvSpPr>
          <p:nvPr/>
        </p:nvSpPr>
        <p:spPr bwMode="auto">
          <a:xfrm>
            <a:off x="6705600" y="3509392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/>
              <a:t>R</a:t>
            </a:r>
          </a:p>
        </p:txBody>
      </p:sp>
      <p:sp>
        <p:nvSpPr>
          <p:cNvPr id="17851" name="TextBox 7"/>
          <p:cNvSpPr txBox="1">
            <a:spLocks noChangeArrowheads="1"/>
          </p:cNvSpPr>
          <p:nvPr/>
        </p:nvSpPr>
        <p:spPr bwMode="auto">
          <a:xfrm>
            <a:off x="7620000" y="3966592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/>
              <a:t>G</a:t>
            </a:r>
          </a:p>
        </p:txBody>
      </p:sp>
      <p:sp>
        <p:nvSpPr>
          <p:cNvPr id="17852" name="TextBox 8"/>
          <p:cNvSpPr txBox="1">
            <a:spLocks noChangeArrowheads="1"/>
          </p:cNvSpPr>
          <p:nvPr/>
        </p:nvSpPr>
        <p:spPr bwMode="auto">
          <a:xfrm>
            <a:off x="8382000" y="4347592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/>
              <a:t>B</a:t>
            </a:r>
          </a:p>
        </p:txBody>
      </p:sp>
      <p:sp>
        <p:nvSpPr>
          <p:cNvPr id="17853" name="TextBox 9"/>
          <p:cNvSpPr txBox="1">
            <a:spLocks noChangeArrowheads="1"/>
          </p:cNvSpPr>
          <p:nvPr/>
        </p:nvSpPr>
        <p:spPr bwMode="auto">
          <a:xfrm>
            <a:off x="1143000" y="3509392"/>
            <a:ext cx="5953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/>
              <a:t>row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57201" y="4880992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55" name="TextBox 12"/>
          <p:cNvSpPr txBox="1">
            <a:spLocks noChangeArrowheads="1"/>
          </p:cNvSpPr>
          <p:nvPr/>
        </p:nvSpPr>
        <p:spPr bwMode="auto">
          <a:xfrm>
            <a:off x="1676400" y="3356992"/>
            <a:ext cx="1004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/>
              <a:t>column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67000" y="3585592"/>
            <a:ext cx="4038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exp07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smtClean="0"/>
              <a:t>給四張</a:t>
            </a:r>
            <a:r>
              <a:rPr lang="zh-TW" altLang="en-US" dirty="0" smtClean="0"/>
              <a:t>有物體遮擋</a:t>
            </a:r>
            <a:r>
              <a:rPr lang="zh-TW" altLang="en-US" smtClean="0"/>
              <a:t>的圖片，從裡面選三張圖片，將</a:t>
            </a:r>
            <a:r>
              <a:rPr lang="zh-TW" altLang="en-US" dirty="0" smtClean="0"/>
              <a:t>真實</a:t>
            </a:r>
            <a:r>
              <a:rPr lang="zh-TW" altLang="en-US" smtClean="0"/>
              <a:t>的圖片還原回來。</a:t>
            </a:r>
            <a:endParaRPr lang="zh-TW" altLang="en-US" dirty="0"/>
          </a:p>
        </p:txBody>
      </p:sp>
      <p:pic>
        <p:nvPicPr>
          <p:cNvPr id="4" name="圖片 3" descr="Penguins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856" y="2258920"/>
            <a:ext cx="2363755" cy="1772816"/>
          </a:xfrm>
          <a:prstGeom prst="rect">
            <a:avLst/>
          </a:prstGeom>
        </p:spPr>
      </p:pic>
      <p:pic>
        <p:nvPicPr>
          <p:cNvPr id="5" name="圖片 4" descr="Penguins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3808" y="4437112"/>
            <a:ext cx="2363755" cy="1772816"/>
          </a:xfrm>
          <a:prstGeom prst="rect">
            <a:avLst/>
          </a:prstGeom>
        </p:spPr>
      </p:pic>
      <p:pic>
        <p:nvPicPr>
          <p:cNvPr id="6" name="圖片 5" descr="Penguins3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8104" y="2276872"/>
            <a:ext cx="2363755" cy="1772816"/>
          </a:xfrm>
          <a:prstGeom prst="rect">
            <a:avLst/>
          </a:prstGeom>
        </p:spPr>
      </p:pic>
      <p:pic>
        <p:nvPicPr>
          <p:cNvPr id="7" name="圖片 6" descr="Penguins4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58104" y="4437112"/>
            <a:ext cx="2363755" cy="17728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algn="ctr"/>
            <a:r>
              <a:rPr lang="en-US" altLang="zh-TW" smtClean="0"/>
              <a:t>Some  MATLAB 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Put each function in its own file using the same name for the file and the function.  Document the function with a summary of what it does and describe each input and output argument</a:t>
            </a:r>
          </a:p>
          <a:p>
            <a:pPr>
              <a:defRPr/>
            </a:pPr>
            <a:r>
              <a:rPr lang="en-US" dirty="0" smtClean="0"/>
              <a:t>Convert images to floating point immediately after reading them from a file using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im2single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im2double</a:t>
            </a:r>
          </a:p>
          <a:p>
            <a:pPr>
              <a:defRPr/>
            </a:pPr>
            <a:r>
              <a:rPr lang="en-US" dirty="0" smtClean="0"/>
              <a:t>Use </a:t>
            </a:r>
            <a:r>
              <a:rPr lang="en-US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imwrite</a:t>
            </a:r>
            <a:r>
              <a:rPr lang="en-US" dirty="0" smtClean="0"/>
              <a:t> to write an image to a file</a:t>
            </a:r>
          </a:p>
          <a:p>
            <a:pPr lvl="1">
              <a:defRPr/>
            </a:pPr>
            <a:r>
              <a:rPr lang="en-US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imwrite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(A, filename, ‘jpg’)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where image A may be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logical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uint8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uint16</a:t>
            </a:r>
            <a:r>
              <a:rPr lang="en-US" dirty="0" smtClean="0"/>
              <a:t>, or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dirty="0" smtClean="0"/>
              <a:t>.  If A is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dirty="0" smtClean="0"/>
              <a:t>, it assumes the range of values is [0…1]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algn="ctr"/>
            <a:r>
              <a:rPr lang="en-US" altLang="zh-TW" smtClean="0"/>
              <a:t>Some  MATLAB  Tips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906963"/>
          </a:xfrm>
        </p:spPr>
        <p:txBody>
          <a:bodyPr/>
          <a:lstStyle/>
          <a:p>
            <a:r>
              <a:rPr lang="en-US" altLang="zh-TW" smtClean="0"/>
              <a:t>To create an image of a figure window, use the </a:t>
            </a:r>
            <a:r>
              <a:rPr lang="en-US" altLang="zh-TW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smtClean="0"/>
              <a:t> command</a:t>
            </a:r>
          </a:p>
          <a:p>
            <a:r>
              <a:rPr lang="en-US" altLang="zh-TW" smtClean="0"/>
              <a:t>Use </a:t>
            </a:r>
            <a:r>
              <a:rPr lang="en-US" altLang="zh-TW" smtClean="0">
                <a:solidFill>
                  <a:srgbClr val="FF0000"/>
                </a:solidFill>
                <a:latin typeface="Courier New" pitchFamily="49" charset="0"/>
              </a:rPr>
              <a:t>imshow</a:t>
            </a:r>
            <a:r>
              <a:rPr lang="en-US" altLang="zh-TW" smtClean="0"/>
              <a:t> to view a grayscale or RGB </a:t>
            </a:r>
            <a:r>
              <a:rPr lang="en-US" altLang="zh-TW" i="1" smtClean="0"/>
              <a:t>image</a:t>
            </a:r>
          </a:p>
          <a:p>
            <a:r>
              <a:rPr lang="en-US" altLang="zh-TW" smtClean="0"/>
              <a:t>Use </a:t>
            </a:r>
            <a:r>
              <a:rPr lang="en-US" altLang="zh-TW" smtClean="0">
                <a:solidFill>
                  <a:srgbClr val="FF0000"/>
                </a:solidFill>
                <a:latin typeface="Courier New" pitchFamily="49" charset="0"/>
              </a:rPr>
              <a:t>imagesc</a:t>
            </a:r>
            <a:r>
              <a:rPr lang="en-US" altLang="zh-TW" smtClean="0"/>
              <a:t> to view </a:t>
            </a:r>
            <a:r>
              <a:rPr lang="en-US" altLang="zh-TW" i="1" smtClean="0"/>
              <a:t>data</a:t>
            </a:r>
          </a:p>
          <a:p>
            <a:r>
              <a:rPr lang="en-US" altLang="zh-TW" smtClean="0"/>
              <a:t>Strings use single quotes; MATLAB does </a:t>
            </a:r>
            <a:r>
              <a:rPr lang="en-US" altLang="zh-TW" i="1" smtClean="0"/>
              <a:t>not</a:t>
            </a:r>
            <a:r>
              <a:rPr lang="en-US" altLang="zh-TW" smtClean="0"/>
              <a:t> use double quotes</a:t>
            </a:r>
          </a:p>
          <a:p>
            <a:endParaRPr lang="en-US" altLang="zh-TW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Image Filtering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295400"/>
            <a:ext cx="6815138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mtClean="0"/>
              <a:t>A Digital Image is a Matrix of Pixels</a:t>
            </a:r>
          </a:p>
        </p:txBody>
      </p:sp>
      <p:pic>
        <p:nvPicPr>
          <p:cNvPr id="8195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35360"/>
            <a:ext cx="64658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129" name="Picture 1"/>
          <p:cNvPicPr>
            <a:picLocks noChangeAspect="1" noChangeArrowheads="1"/>
          </p:cNvPicPr>
          <p:nvPr/>
        </p:nvPicPr>
        <p:blipFill>
          <a:blip r:embed="rId4" cstate="print"/>
          <a:srcRect l="39445" t="16000" r="37778" b="47556"/>
          <a:stretch>
            <a:fillRect/>
          </a:stretch>
        </p:blipFill>
        <p:spPr bwMode="auto">
          <a:xfrm>
            <a:off x="2743200" y="3545160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573860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797448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zh-TW">
              <a:solidFill>
                <a:srgbClr val="FFFFFF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783160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0" name="TextBox 1"/>
          <p:cNvSpPr txBox="1">
            <a:spLocks noChangeArrowheads="1"/>
          </p:cNvSpPr>
          <p:nvPr/>
        </p:nvSpPr>
        <p:spPr bwMode="auto">
          <a:xfrm>
            <a:off x="7138988" y="6488113"/>
            <a:ext cx="2005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Source: D. Hoiem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mtClean="0"/>
              <a:t>A Digital Image is a Matrix of Pixels</a:t>
            </a:r>
          </a:p>
        </p:txBody>
      </p:sp>
      <p:pic>
        <p:nvPicPr>
          <p:cNvPr id="9219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35360"/>
            <a:ext cx="64658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1"/>
          <p:cNvPicPr>
            <a:picLocks noChangeAspect="1" noChangeArrowheads="1"/>
          </p:cNvPicPr>
          <p:nvPr/>
        </p:nvPicPr>
        <p:blipFill>
          <a:blip r:embed="rId4" cstate="print"/>
          <a:srcRect l="39445" t="16000" r="37778" b="47556"/>
          <a:stretch>
            <a:fillRect/>
          </a:stretch>
        </p:blipFill>
        <p:spPr bwMode="auto">
          <a:xfrm>
            <a:off x="2743200" y="3545160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573860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797448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zh-TW">
              <a:solidFill>
                <a:srgbClr val="FFFFFF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783160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05200" y="4307160"/>
            <a:ext cx="1524000" cy="1600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zh-TW">
              <a:solidFill>
                <a:srgbClr val="FFFF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62400" y="125916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rot="5400000" flipH="1" flipV="1">
            <a:off x="2209800" y="2554560"/>
            <a:ext cx="3048000" cy="457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029200" y="3392760"/>
            <a:ext cx="3810000" cy="25146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73" name="TextBox 11"/>
          <p:cNvSpPr txBox="1">
            <a:spLocks noChangeArrowheads="1"/>
          </p:cNvSpPr>
          <p:nvPr/>
        </p:nvSpPr>
        <p:spPr bwMode="auto">
          <a:xfrm>
            <a:off x="7138988" y="6488113"/>
            <a:ext cx="2005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Source: D. Hoiem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22225"/>
            <a:ext cx="8229600" cy="1143000"/>
          </a:xfrm>
        </p:spPr>
        <p:txBody>
          <a:bodyPr/>
          <a:lstStyle/>
          <a:p>
            <a:pPr algn="ctr"/>
            <a:r>
              <a:rPr lang="en-US" altLang="zh-TW" smtClean="0"/>
              <a:t>Digital Images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63525" y="1093788"/>
            <a:ext cx="8686800" cy="4525962"/>
          </a:xfrm>
        </p:spPr>
        <p:txBody>
          <a:bodyPr/>
          <a:lstStyle/>
          <a:p>
            <a:r>
              <a:rPr lang="en-US" altLang="zh-TW" sz="2400" b="1" smtClean="0">
                <a:solidFill>
                  <a:srgbClr val="000000"/>
                </a:solidFill>
              </a:rPr>
              <a:t>Sample</a:t>
            </a:r>
            <a:r>
              <a:rPr lang="en-US" altLang="zh-TW" sz="2400" smtClean="0">
                <a:solidFill>
                  <a:srgbClr val="000000"/>
                </a:solidFill>
              </a:rPr>
              <a:t> the 2D space on a regular grid</a:t>
            </a:r>
          </a:p>
          <a:p>
            <a:r>
              <a:rPr lang="en-US" altLang="zh-TW" sz="2400" b="1" smtClean="0">
                <a:solidFill>
                  <a:srgbClr val="000000"/>
                </a:solidFill>
              </a:rPr>
              <a:t>Quantize</a:t>
            </a:r>
            <a:r>
              <a:rPr lang="en-US" altLang="zh-TW" sz="2400" smtClean="0">
                <a:solidFill>
                  <a:srgbClr val="000000"/>
                </a:solidFill>
              </a:rPr>
              <a:t> each sample (often, 8 or 24 bits per pixel)</a:t>
            </a:r>
          </a:p>
          <a:p>
            <a:endParaRPr lang="en-US" altLang="zh-TW" sz="800" smtClean="0">
              <a:solidFill>
                <a:srgbClr val="000000"/>
              </a:solidFill>
            </a:endParaRPr>
          </a:p>
          <a:p>
            <a:r>
              <a:rPr lang="en-US" altLang="zh-TW" sz="2400" smtClean="0">
                <a:solidFill>
                  <a:srgbClr val="000000"/>
                </a:solidFill>
              </a:rPr>
              <a:t>Image thus represented as a matrix of integer values</a:t>
            </a:r>
          </a:p>
          <a:p>
            <a:endParaRPr lang="en-US" altLang="zh-TW" smtClean="0"/>
          </a:p>
        </p:txBody>
      </p:sp>
      <p:sp>
        <p:nvSpPr>
          <p:cNvPr id="10244" name="Text Box 10"/>
          <p:cNvSpPr txBox="1">
            <a:spLocks noChangeArrowheads="1"/>
          </p:cNvSpPr>
          <p:nvPr/>
        </p:nvSpPr>
        <p:spPr bwMode="auto">
          <a:xfrm>
            <a:off x="7493000" y="6605588"/>
            <a:ext cx="13303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>
                <a:solidFill>
                  <a:srgbClr val="000000"/>
                </a:solidFill>
                <a:cs typeface="Arial" pitchFamily="34" charset="0"/>
              </a:rPr>
              <a:t>Source:  S. Seitz</a:t>
            </a:r>
          </a:p>
        </p:txBody>
      </p:sp>
      <p:pic>
        <p:nvPicPr>
          <p:cNvPr id="15" name="Picture 8" descr="smoothing-d5"/>
          <p:cNvPicPr>
            <a:picLocks noChangeAspect="1" noChangeArrowheads="1"/>
          </p:cNvPicPr>
          <p:nvPr/>
        </p:nvPicPr>
        <p:blipFill>
          <a:blip r:embed="rId5" cstate="print"/>
          <a:srcRect b="48459"/>
          <a:stretch>
            <a:fillRect/>
          </a:stretch>
        </p:blipFill>
        <p:spPr bwMode="auto">
          <a:xfrm>
            <a:off x="4316413" y="5218113"/>
            <a:ext cx="33226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960438" y="2735263"/>
            <a:ext cx="8540750" cy="2011362"/>
            <a:chOff x="960193" y="2881305"/>
            <a:chExt cx="8541062" cy="2011318"/>
          </a:xfrm>
        </p:grpSpPr>
        <p:pic>
          <p:nvPicPr>
            <p:cNvPr id="10253" name="Picture 5" descr="conv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41821" y="3359143"/>
              <a:ext cx="3989375" cy="1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4" name="Line 6"/>
            <p:cNvSpPr>
              <a:spLocks noChangeShapeType="1"/>
            </p:cNvSpPr>
            <p:nvPr/>
          </p:nvSpPr>
          <p:spPr bwMode="auto">
            <a:xfrm flipH="1">
              <a:off x="3738621" y="3255955"/>
              <a:ext cx="12700" cy="873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10255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10021" y="3478205"/>
              <a:ext cx="127000" cy="187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6" name="Line 8"/>
            <p:cNvSpPr>
              <a:spLocks noChangeShapeType="1"/>
            </p:cNvSpPr>
            <p:nvPr/>
          </p:nvSpPr>
          <p:spPr bwMode="auto">
            <a:xfrm rot="16200000" flipH="1">
              <a:off x="4360921" y="2760655"/>
              <a:ext cx="0" cy="812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pic>
          <p:nvPicPr>
            <p:cNvPr id="10257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18021" y="2881305"/>
              <a:ext cx="18891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58" name="Picture 10" descr="image_func"/>
            <p:cNvPicPr>
              <a:picLocks noChangeAspect="1" noChangeArrowheads="1"/>
            </p:cNvPicPr>
            <p:nvPr/>
          </p:nvPicPr>
          <p:blipFill>
            <a:blip r:embed="rId9" cstate="print"/>
            <a:srcRect l="53148" t="52576"/>
            <a:stretch>
              <a:fillRect/>
            </a:stretch>
          </p:blipFill>
          <p:spPr bwMode="auto">
            <a:xfrm>
              <a:off x="960193" y="3286117"/>
              <a:ext cx="1987902" cy="1530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9" name="Right Arrow 13"/>
            <p:cNvSpPr>
              <a:spLocks noChangeArrowheads="1"/>
            </p:cNvSpPr>
            <p:nvPr/>
          </p:nvSpPr>
          <p:spPr bwMode="auto">
            <a:xfrm>
              <a:off x="2965428" y="3940182"/>
              <a:ext cx="620721" cy="255591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zh-TW" altLang="zh-TW"/>
            </a:p>
          </p:txBody>
        </p:sp>
        <p:sp>
          <p:nvSpPr>
            <p:cNvPr id="10260" name="TextBox 15"/>
            <p:cNvSpPr txBox="1">
              <a:spLocks noChangeArrowheads="1"/>
            </p:cNvSpPr>
            <p:nvPr/>
          </p:nvSpPr>
          <p:spPr bwMode="auto">
            <a:xfrm>
              <a:off x="8259813" y="3757617"/>
              <a:ext cx="12414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/>
                <a:t>2D</a:t>
              </a:r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150225" y="5583238"/>
            <a:ext cx="1241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1D</a:t>
            </a:r>
          </a:p>
        </p:txBody>
      </p:sp>
      <p:grpSp>
        <p:nvGrpSpPr>
          <p:cNvPr id="3" name="Group 21"/>
          <p:cNvGrpSpPr>
            <a:grpSpLocks noChangeAspect="1"/>
          </p:cNvGrpSpPr>
          <p:nvPr/>
        </p:nvGrpSpPr>
        <p:grpSpPr bwMode="auto">
          <a:xfrm>
            <a:off x="190500" y="5143500"/>
            <a:ext cx="3395663" cy="1352550"/>
            <a:chOff x="-2840139" y="3502026"/>
            <a:chExt cx="3943404" cy="1570059"/>
          </a:xfrm>
        </p:grpSpPr>
        <p:pic>
          <p:nvPicPr>
            <p:cNvPr id="10250" name="Picture 8" descr="smoothing-d5"/>
            <p:cNvPicPr>
              <a:picLocks noChangeAspect="1" noChangeArrowheads="1"/>
            </p:cNvPicPr>
            <p:nvPr/>
          </p:nvPicPr>
          <p:blipFill>
            <a:blip r:embed="rId5" cstate="print"/>
            <a:srcRect b="48459"/>
            <a:stretch>
              <a:fillRect/>
            </a:stretch>
          </p:blipFill>
          <p:spPr bwMode="auto">
            <a:xfrm>
              <a:off x="-2840139" y="3611565"/>
              <a:ext cx="3890963" cy="146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1" name="Rectangle 20"/>
            <p:cNvSpPr>
              <a:spLocks noChangeArrowheads="1"/>
            </p:cNvSpPr>
            <p:nvPr/>
          </p:nvSpPr>
          <p:spPr bwMode="auto">
            <a:xfrm>
              <a:off x="-2657574" y="3502026"/>
              <a:ext cx="3760839" cy="1168416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zh-TW" altLang="zh-TW"/>
            </a:p>
          </p:txBody>
        </p:sp>
        <p:sp>
          <p:nvSpPr>
            <p:cNvPr id="10252" name="Freeform 19"/>
            <p:cNvSpPr>
              <a:spLocks noChangeArrowheads="1"/>
            </p:cNvSpPr>
            <p:nvPr/>
          </p:nvSpPr>
          <p:spPr bwMode="auto">
            <a:xfrm>
              <a:off x="-2621061" y="3830643"/>
              <a:ext cx="3645074" cy="843419"/>
            </a:xfrm>
            <a:custGeom>
              <a:avLst/>
              <a:gdLst>
                <a:gd name="T0" fmla="*/ 0 w 3645074"/>
                <a:gd name="T1" fmla="*/ 179539 h 843419"/>
                <a:gd name="T2" fmla="*/ 50104 w 3645074"/>
                <a:gd name="T3" fmla="*/ 179539 h 843419"/>
                <a:gd name="T4" fmla="*/ 237994 w 3645074"/>
                <a:gd name="T5" fmla="*/ 705632 h 843419"/>
                <a:gd name="T6" fmla="*/ 388307 w 3645074"/>
                <a:gd name="T7" fmla="*/ 304800 h 843419"/>
                <a:gd name="T8" fmla="*/ 501041 w 3645074"/>
                <a:gd name="T9" fmla="*/ 304800 h 843419"/>
                <a:gd name="T10" fmla="*/ 526093 w 3645074"/>
                <a:gd name="T11" fmla="*/ 480164 h 843419"/>
                <a:gd name="T12" fmla="*/ 601249 w 3645074"/>
                <a:gd name="T13" fmla="*/ 329852 h 843419"/>
                <a:gd name="T14" fmla="*/ 713983 w 3645074"/>
                <a:gd name="T15" fmla="*/ 405008 h 843419"/>
                <a:gd name="T16" fmla="*/ 751561 w 3645074"/>
                <a:gd name="T17" fmla="*/ 655528 h 843419"/>
                <a:gd name="T18" fmla="*/ 814192 w 3645074"/>
                <a:gd name="T19" fmla="*/ 480164 h 843419"/>
                <a:gd name="T20" fmla="*/ 989556 w 3645074"/>
                <a:gd name="T21" fmla="*/ 567846 h 843419"/>
                <a:gd name="T22" fmla="*/ 1077238 w 3645074"/>
                <a:gd name="T23" fmla="*/ 843419 h 843419"/>
                <a:gd name="T24" fmla="*/ 1164920 w 3645074"/>
                <a:gd name="T25" fmla="*/ 567846 h 843419"/>
                <a:gd name="T26" fmla="*/ 1365337 w 3645074"/>
                <a:gd name="T27" fmla="*/ 480164 h 843419"/>
                <a:gd name="T28" fmla="*/ 1453019 w 3645074"/>
                <a:gd name="T29" fmla="*/ 29227 h 843419"/>
                <a:gd name="T30" fmla="*/ 1553227 w 3645074"/>
                <a:gd name="T31" fmla="*/ 655528 h 843419"/>
                <a:gd name="T32" fmla="*/ 1640909 w 3645074"/>
                <a:gd name="T33" fmla="*/ 780789 h 843419"/>
                <a:gd name="T34" fmla="*/ 1678487 w 3645074"/>
                <a:gd name="T35" fmla="*/ 617950 h 843419"/>
                <a:gd name="T36" fmla="*/ 1778696 w 3645074"/>
                <a:gd name="T37" fmla="*/ 830893 h 843419"/>
                <a:gd name="T38" fmla="*/ 1828800 w 3645074"/>
                <a:gd name="T39" fmla="*/ 655528 h 843419"/>
                <a:gd name="T40" fmla="*/ 1991638 w 3645074"/>
                <a:gd name="T41" fmla="*/ 668054 h 843419"/>
                <a:gd name="T42" fmla="*/ 2116898 w 3645074"/>
                <a:gd name="T43" fmla="*/ 505216 h 843419"/>
                <a:gd name="T44" fmla="*/ 2179528 w 3645074"/>
                <a:gd name="T45" fmla="*/ 505216 h 843419"/>
                <a:gd name="T46" fmla="*/ 2254684 w 3645074"/>
                <a:gd name="T47" fmla="*/ 617950 h 843419"/>
                <a:gd name="T48" fmla="*/ 2304788 w 3645074"/>
                <a:gd name="T49" fmla="*/ 192065 h 843419"/>
                <a:gd name="T50" fmla="*/ 2417522 w 3645074"/>
                <a:gd name="T51" fmla="*/ 405008 h 843419"/>
                <a:gd name="T52" fmla="*/ 2442574 w 3645074"/>
                <a:gd name="T53" fmla="*/ 254695 h 843419"/>
                <a:gd name="T54" fmla="*/ 2567834 w 3645074"/>
                <a:gd name="T55" fmla="*/ 505216 h 843419"/>
                <a:gd name="T56" fmla="*/ 2605412 w 3645074"/>
                <a:gd name="T57" fmla="*/ 279747 h 843419"/>
                <a:gd name="T58" fmla="*/ 2680570 w 3645074"/>
                <a:gd name="T59" fmla="*/ 367430 h 843419"/>
                <a:gd name="T60" fmla="*/ 2805830 w 3645074"/>
                <a:gd name="T61" fmla="*/ 217117 h 843419"/>
                <a:gd name="T62" fmla="*/ 3018772 w 3645074"/>
                <a:gd name="T63" fmla="*/ 317326 h 843419"/>
                <a:gd name="T64" fmla="*/ 3106454 w 3645074"/>
                <a:gd name="T65" fmla="*/ 655528 h 843419"/>
                <a:gd name="T66" fmla="*/ 3181610 w 3645074"/>
                <a:gd name="T67" fmla="*/ 455112 h 843419"/>
                <a:gd name="T68" fmla="*/ 3244240 w 3645074"/>
                <a:gd name="T69" fmla="*/ 405008 h 843419"/>
                <a:gd name="T70" fmla="*/ 3331922 w 3645074"/>
                <a:gd name="T71" fmla="*/ 467638 h 843419"/>
                <a:gd name="T72" fmla="*/ 3382026 w 3645074"/>
                <a:gd name="T73" fmla="*/ 54279 h 843419"/>
                <a:gd name="T74" fmla="*/ 3494760 w 3645074"/>
                <a:gd name="T75" fmla="*/ 655528 h 843419"/>
                <a:gd name="T76" fmla="*/ 3519812 w 3645074"/>
                <a:gd name="T77" fmla="*/ 379956 h 843419"/>
                <a:gd name="T78" fmla="*/ 3620022 w 3645074"/>
                <a:gd name="T79" fmla="*/ 530268 h 843419"/>
                <a:gd name="T80" fmla="*/ 3645074 w 3645074"/>
                <a:gd name="T81" fmla="*/ 530268 h 8434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45074"/>
                <a:gd name="T124" fmla="*/ 0 h 843419"/>
                <a:gd name="T125" fmla="*/ 3645074 w 3645074"/>
                <a:gd name="T126" fmla="*/ 843419 h 8434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45074" h="843419">
                  <a:moveTo>
                    <a:pt x="0" y="179539"/>
                  </a:moveTo>
                  <a:cubicBezTo>
                    <a:pt x="5219" y="135698"/>
                    <a:pt x="10438" y="91857"/>
                    <a:pt x="50104" y="179539"/>
                  </a:cubicBezTo>
                  <a:cubicBezTo>
                    <a:pt x="89770" y="267221"/>
                    <a:pt x="181627" y="684755"/>
                    <a:pt x="237994" y="705632"/>
                  </a:cubicBezTo>
                  <a:cubicBezTo>
                    <a:pt x="294361" y="726509"/>
                    <a:pt x="344466" y="371605"/>
                    <a:pt x="388307" y="304800"/>
                  </a:cubicBezTo>
                  <a:cubicBezTo>
                    <a:pt x="432148" y="237995"/>
                    <a:pt x="478077" y="275573"/>
                    <a:pt x="501041" y="304800"/>
                  </a:cubicBezTo>
                  <a:cubicBezTo>
                    <a:pt x="524005" y="334027"/>
                    <a:pt x="509392" y="475989"/>
                    <a:pt x="526093" y="480164"/>
                  </a:cubicBezTo>
                  <a:cubicBezTo>
                    <a:pt x="542794" y="484339"/>
                    <a:pt x="569934" y="342378"/>
                    <a:pt x="601249" y="329852"/>
                  </a:cubicBezTo>
                  <a:cubicBezTo>
                    <a:pt x="632564" y="317326"/>
                    <a:pt x="688931" y="350729"/>
                    <a:pt x="713983" y="405008"/>
                  </a:cubicBezTo>
                  <a:cubicBezTo>
                    <a:pt x="739035" y="459287"/>
                    <a:pt x="734860" y="643002"/>
                    <a:pt x="751561" y="655528"/>
                  </a:cubicBezTo>
                  <a:cubicBezTo>
                    <a:pt x="768262" y="668054"/>
                    <a:pt x="774526" y="494778"/>
                    <a:pt x="814192" y="480164"/>
                  </a:cubicBezTo>
                  <a:cubicBezTo>
                    <a:pt x="853858" y="465550"/>
                    <a:pt x="945715" y="507304"/>
                    <a:pt x="989556" y="567846"/>
                  </a:cubicBezTo>
                  <a:cubicBezTo>
                    <a:pt x="1033397" y="628389"/>
                    <a:pt x="1048011" y="843419"/>
                    <a:pt x="1077238" y="843419"/>
                  </a:cubicBezTo>
                  <a:cubicBezTo>
                    <a:pt x="1106465" y="843419"/>
                    <a:pt x="1116904" y="628389"/>
                    <a:pt x="1164920" y="567846"/>
                  </a:cubicBezTo>
                  <a:cubicBezTo>
                    <a:pt x="1212937" y="507304"/>
                    <a:pt x="1317321" y="569934"/>
                    <a:pt x="1365337" y="480164"/>
                  </a:cubicBezTo>
                  <a:cubicBezTo>
                    <a:pt x="1413354" y="390394"/>
                    <a:pt x="1421704" y="0"/>
                    <a:pt x="1453019" y="29227"/>
                  </a:cubicBezTo>
                  <a:cubicBezTo>
                    <a:pt x="1484334" y="58454"/>
                    <a:pt x="1521912" y="530268"/>
                    <a:pt x="1553227" y="655528"/>
                  </a:cubicBezTo>
                  <a:cubicBezTo>
                    <a:pt x="1584542" y="780788"/>
                    <a:pt x="1620032" y="787052"/>
                    <a:pt x="1640909" y="780789"/>
                  </a:cubicBezTo>
                  <a:cubicBezTo>
                    <a:pt x="1661786" y="774526"/>
                    <a:pt x="1655522" y="609599"/>
                    <a:pt x="1678487" y="617950"/>
                  </a:cubicBezTo>
                  <a:cubicBezTo>
                    <a:pt x="1701452" y="626301"/>
                    <a:pt x="1753644" y="824630"/>
                    <a:pt x="1778696" y="830893"/>
                  </a:cubicBezTo>
                  <a:cubicBezTo>
                    <a:pt x="1803748" y="837156"/>
                    <a:pt x="1793310" y="682668"/>
                    <a:pt x="1828800" y="655528"/>
                  </a:cubicBezTo>
                  <a:cubicBezTo>
                    <a:pt x="1864290" y="628388"/>
                    <a:pt x="1943622" y="693106"/>
                    <a:pt x="1991638" y="668054"/>
                  </a:cubicBezTo>
                  <a:cubicBezTo>
                    <a:pt x="2039654" y="643002"/>
                    <a:pt x="2085583" y="532356"/>
                    <a:pt x="2116898" y="505216"/>
                  </a:cubicBezTo>
                  <a:cubicBezTo>
                    <a:pt x="2148213" y="478076"/>
                    <a:pt x="2156565" y="486427"/>
                    <a:pt x="2179529" y="505216"/>
                  </a:cubicBezTo>
                  <a:cubicBezTo>
                    <a:pt x="2202493" y="524005"/>
                    <a:pt x="2233808" y="670142"/>
                    <a:pt x="2254685" y="617950"/>
                  </a:cubicBezTo>
                  <a:cubicBezTo>
                    <a:pt x="2275562" y="565758"/>
                    <a:pt x="2277649" y="227555"/>
                    <a:pt x="2304789" y="192065"/>
                  </a:cubicBezTo>
                  <a:cubicBezTo>
                    <a:pt x="2331929" y="156575"/>
                    <a:pt x="2394559" y="394570"/>
                    <a:pt x="2417523" y="405008"/>
                  </a:cubicBezTo>
                  <a:cubicBezTo>
                    <a:pt x="2440487" y="415446"/>
                    <a:pt x="2417523" y="237994"/>
                    <a:pt x="2442575" y="254695"/>
                  </a:cubicBezTo>
                  <a:cubicBezTo>
                    <a:pt x="2467627" y="271396"/>
                    <a:pt x="2540695" y="501041"/>
                    <a:pt x="2567835" y="505216"/>
                  </a:cubicBezTo>
                  <a:cubicBezTo>
                    <a:pt x="2594975" y="509391"/>
                    <a:pt x="2586624" y="302711"/>
                    <a:pt x="2605413" y="279747"/>
                  </a:cubicBezTo>
                  <a:cubicBezTo>
                    <a:pt x="2624202" y="256783"/>
                    <a:pt x="2647167" y="377868"/>
                    <a:pt x="2680570" y="367430"/>
                  </a:cubicBezTo>
                  <a:cubicBezTo>
                    <a:pt x="2713973" y="356992"/>
                    <a:pt x="2749463" y="225468"/>
                    <a:pt x="2805830" y="217117"/>
                  </a:cubicBezTo>
                  <a:cubicBezTo>
                    <a:pt x="2862197" y="208766"/>
                    <a:pt x="2968668" y="244258"/>
                    <a:pt x="3018772" y="317326"/>
                  </a:cubicBezTo>
                  <a:cubicBezTo>
                    <a:pt x="3068876" y="390395"/>
                    <a:pt x="3079315" y="632564"/>
                    <a:pt x="3106455" y="655528"/>
                  </a:cubicBezTo>
                  <a:cubicBezTo>
                    <a:pt x="3133595" y="678492"/>
                    <a:pt x="3158647" y="496865"/>
                    <a:pt x="3181611" y="455112"/>
                  </a:cubicBezTo>
                  <a:cubicBezTo>
                    <a:pt x="3204575" y="413359"/>
                    <a:pt x="3219189" y="402920"/>
                    <a:pt x="3244241" y="405008"/>
                  </a:cubicBezTo>
                  <a:cubicBezTo>
                    <a:pt x="3269293" y="407096"/>
                    <a:pt x="3308959" y="526093"/>
                    <a:pt x="3331923" y="467638"/>
                  </a:cubicBezTo>
                  <a:cubicBezTo>
                    <a:pt x="3354887" y="409183"/>
                    <a:pt x="3354887" y="22964"/>
                    <a:pt x="3382027" y="54279"/>
                  </a:cubicBezTo>
                  <a:cubicBezTo>
                    <a:pt x="3409167" y="85594"/>
                    <a:pt x="3471797" y="601249"/>
                    <a:pt x="3494761" y="655528"/>
                  </a:cubicBezTo>
                  <a:cubicBezTo>
                    <a:pt x="3517725" y="709807"/>
                    <a:pt x="3498936" y="400833"/>
                    <a:pt x="3519813" y="379956"/>
                  </a:cubicBezTo>
                  <a:cubicBezTo>
                    <a:pt x="3540690" y="359079"/>
                    <a:pt x="3599145" y="505216"/>
                    <a:pt x="3620022" y="530268"/>
                  </a:cubicBezTo>
                  <a:cubicBezTo>
                    <a:pt x="3640899" y="555320"/>
                    <a:pt x="3642986" y="542794"/>
                    <a:pt x="3645074" y="530268"/>
                  </a:cubicBezTo>
                </a:path>
              </a:pathLst>
            </a:cu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3549650" y="5692775"/>
            <a:ext cx="620713" cy="255588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TW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mtClean="0"/>
              <a:t>Perception of Intensity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195784"/>
            <a:ext cx="731520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mtClean="0"/>
              <a:t>Perception of Intensity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195338"/>
            <a:ext cx="7500938" cy="583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51</TotalTime>
  <Words>843</Words>
  <Application>Microsoft Office PowerPoint</Application>
  <PresentationFormat>如螢幕大小 (4:3)</PresentationFormat>
  <Paragraphs>544</Paragraphs>
  <Slides>13</Slides>
  <Notes>11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原創</vt:lpstr>
      <vt:lpstr>Matlab 教學2</vt:lpstr>
      <vt:lpstr>Some  MATLAB  Tips</vt:lpstr>
      <vt:lpstr>Some  MATLAB  Tips</vt:lpstr>
      <vt:lpstr>Image Filtering</vt:lpstr>
      <vt:lpstr>A Digital Image is a Matrix of Pixels</vt:lpstr>
      <vt:lpstr>A Digital Image is a Matrix of Pixels</vt:lpstr>
      <vt:lpstr>Digital Images</vt:lpstr>
      <vt:lpstr>Perception of Intensity</vt:lpstr>
      <vt:lpstr>Perception of Intensity</vt:lpstr>
      <vt:lpstr>Color Image</vt:lpstr>
      <vt:lpstr>Digital Color Images</vt:lpstr>
      <vt:lpstr>Images in Matlab</vt:lpstr>
      <vt:lpstr>exp07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教學2</dc:title>
  <dc:creator>Dennis</dc:creator>
  <cp:lastModifiedBy>Dennis</cp:lastModifiedBy>
  <cp:revision>10</cp:revision>
  <dcterms:created xsi:type="dcterms:W3CDTF">2015-03-15T14:13:25Z</dcterms:created>
  <dcterms:modified xsi:type="dcterms:W3CDTF">2015-03-15T15:06:40Z</dcterms:modified>
</cp:coreProperties>
</file>